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62" r:id="rId2"/>
    <p:sldMasterId id="2147483760" r:id="rId3"/>
    <p:sldMasterId id="2147483758" r:id="rId4"/>
    <p:sldMasterId id="2147483756" r:id="rId5"/>
    <p:sldMasterId id="2147483680" r:id="rId6"/>
    <p:sldMasterId id="2147483649" r:id="rId7"/>
    <p:sldMasterId id="2147483748" r:id="rId8"/>
    <p:sldMasterId id="2147484218" r:id="rId9"/>
    <p:sldMasterId id="2147484438" r:id="rId10"/>
  </p:sldMasterIdLst>
  <p:notesMasterIdLst>
    <p:notesMasterId r:id="rId55"/>
  </p:notesMasterIdLst>
  <p:sldIdLst>
    <p:sldId id="383" r:id="rId11"/>
    <p:sldId id="411" r:id="rId12"/>
    <p:sldId id="413" r:id="rId13"/>
    <p:sldId id="412" r:id="rId14"/>
    <p:sldId id="369" r:id="rId15"/>
    <p:sldId id="393" r:id="rId16"/>
    <p:sldId id="464" r:id="rId17"/>
    <p:sldId id="363" r:id="rId18"/>
    <p:sldId id="461" r:id="rId19"/>
    <p:sldId id="463" r:id="rId20"/>
    <p:sldId id="424" r:id="rId21"/>
    <p:sldId id="370" r:id="rId22"/>
    <p:sldId id="401" r:id="rId23"/>
    <p:sldId id="400" r:id="rId24"/>
    <p:sldId id="414" r:id="rId25"/>
    <p:sldId id="402" r:id="rId26"/>
    <p:sldId id="399" r:id="rId27"/>
    <p:sldId id="415" r:id="rId28"/>
    <p:sldId id="416" r:id="rId29"/>
    <p:sldId id="410" r:id="rId30"/>
    <p:sldId id="460" r:id="rId31"/>
    <p:sldId id="337" r:id="rId32"/>
    <p:sldId id="398" r:id="rId33"/>
    <p:sldId id="425" r:id="rId34"/>
    <p:sldId id="417" r:id="rId35"/>
    <p:sldId id="404" r:id="rId36"/>
    <p:sldId id="465" r:id="rId37"/>
    <p:sldId id="371" r:id="rId38"/>
    <p:sldId id="406" r:id="rId39"/>
    <p:sldId id="407" r:id="rId40"/>
    <p:sldId id="426" r:id="rId41"/>
    <p:sldId id="421" r:id="rId42"/>
    <p:sldId id="419" r:id="rId43"/>
    <p:sldId id="423" r:id="rId44"/>
    <p:sldId id="422" r:id="rId45"/>
    <p:sldId id="364" r:id="rId46"/>
    <p:sldId id="420" r:id="rId47"/>
    <p:sldId id="418" r:id="rId48"/>
    <p:sldId id="462" r:id="rId49"/>
    <p:sldId id="378" r:id="rId50"/>
    <p:sldId id="376" r:id="rId51"/>
    <p:sldId id="409" r:id="rId52"/>
    <p:sldId id="408" r:id="rId53"/>
    <p:sldId id="466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0D7"/>
    <a:srgbClr val="FF00FF"/>
    <a:srgbClr val="040406"/>
    <a:srgbClr val="FFF614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2A705B-1251-7F4F-8CA5-116EAFB6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E6EE96-467F-8149-B353-7DACD4FFB3F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46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55A6F-801B-BD4A-B7C3-A3C54C537C6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869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91DB2E-B842-E44F-BFAF-B82AFCBAC71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98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C963F-5EF6-2A4C-A59B-542CAE8CA01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144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51235-B339-CD44-A530-E77B45A70FB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4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A0A183-B55A-9145-8EDB-89796A174B4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47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0928F3-BFF6-AC4C-9938-53C59AFBCAD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975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C8C50F-B91B-F245-9901-A7F3B5CD9D6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951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5D7863-8885-6D44-AEBE-3680F27FF3A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797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21419-DD58-134D-B075-A10C24E1351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977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0C3907-528A-8E48-B181-5F3D5AC5E02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97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40479-17D2-6A42-859C-FFD15AFEDBB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969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37E67-F398-2B41-BFF1-16ED740E0AF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967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D5A424-412B-1F42-ADAE-0527D32C1A3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3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AF5FFF-E993-A046-8DA3-4B2148EC6FD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F4F24-BCF0-0A43-A555-89C20A729C7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79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909D3-0C4F-3A49-AD6C-999609BAC60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000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BF329C-7D13-FD49-84C1-C75EC201CFD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981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564521-F298-CA4E-9C3F-649BEB98E71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955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E955AC-7B82-E44D-B8DF-D8B7DDB1C24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79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7512AF-9BCA-004D-AFB9-6424C840AE8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148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D1425E-F443-794F-98D3-37C639620B2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959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1D3702-F0C8-414F-8CAF-AED0B951638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73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26552-9815-2942-9A8E-032AF4D3197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96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027316-51EA-E54C-9CE6-4437FEEFA7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002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39BEB7-A8D0-E74C-81EC-F845D190A799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99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4D6C88-06AE-C341-A17B-30BCB589C97C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985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B6DA77-3779-F648-82DE-B2D46F28B28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996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326DD3-3F7E-C044-A97D-C9060928AB0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994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7CD9BF-4CEA-D542-AF70-EA80EFFF3125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79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9B4C4A-F040-0C4C-8093-6DF7FE13FADF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990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2A82A4-7CE3-AA4E-88EE-ABD47D832CE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2983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0F9778-B7A6-964C-BD64-87F56F20ECD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457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A5FC94-A62A-604C-8EF7-4AD2CB598CC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71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A16563-46AF-C24E-AEC7-F8CEE45C9215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457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5C5C40-A22F-FA43-8970-458CFD3230F3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453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2CD3C1-BEE1-3049-9B54-1702438CF56F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965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363ABA-BC0B-3E4D-90D2-EA624280AB8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963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7C4329-5002-4E48-A1F1-D0F9DC4ADDE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40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12CE23-6F51-7A46-B5E2-E5C3132D7EE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8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AC359E-4BAE-CE43-9FCC-7A1FC911187D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24A98B-D157-BD4B-865A-220C99DAC2C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869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AB62C-64D4-414F-8A3A-DA54EDB77FB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69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8ADC-AA6E-9C4F-8840-05F03377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A441-5B76-8948-9E9C-4F3097AA2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05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705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81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16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267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273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733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759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34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067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58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DEB5-F1C3-784D-B922-912A9B5ED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51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63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88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3B36-CF81-BD4C-9393-D9B2C470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BC8C-4BA1-D44C-88EB-F265913F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FAB22-F604-F545-9170-982FC4EA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9A31-096C-6343-A788-F2B391153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FB98-9F07-5649-8D45-06FE6B2C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03EA-9211-2948-BBB2-C3D251D5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4FE9-B14C-A546-86AE-3BBDC83F4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0AE7-AB71-894A-8CA7-34E08A0A1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D5FF-EAF0-124B-8E56-29D32D8C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DDB6-82F1-C147-BD95-32D2D0E45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D39A-1069-714A-A062-125B37B2B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F5DB-869C-7243-860B-DC7EF2A2D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162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35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89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>
                <a:gd name="T0" fmla="*/ 399 w 403"/>
                <a:gd name="T1" fmla="*/ 0 h 1192"/>
                <a:gd name="T2" fmla="*/ 0 w 403"/>
                <a:gd name="T3" fmla="*/ 399 h 1192"/>
                <a:gd name="T4" fmla="*/ 0 w 403"/>
                <a:gd name="T5" fmla="*/ 1191 h 1192"/>
                <a:gd name="T6" fmla="*/ 402 w 403"/>
                <a:gd name="T7" fmla="*/ 789 h 1192"/>
                <a:gd name="T8" fmla="*/ 399 w 403"/>
                <a:gd name="T9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/>
          </a:p>
        </p:txBody>
      </p:sp>
      <p:sp>
        <p:nvSpPr>
          <p:cNvPr id="214631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4632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6EE-6A38-B648-8AEB-2C7454178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707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05DE-43AF-9848-86B2-FB7185DE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8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507A-BD9E-F64F-9315-49788A0B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024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8792-1FDE-BB4B-A700-4B43EDAB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384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2F41-9B8D-3F45-9299-08B92B683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237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4063-C92E-624A-94E9-8A80B2686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197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0D22-C7E4-474D-8C8E-FA97FC99B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077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8676-8D83-8445-B436-29ED945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6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5930-E7BB-7444-A1C5-14AB5998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147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3FE7-CF8F-974E-91D9-61EF760E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297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8430-DCB8-5A49-926B-CE65F276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88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1F08-C46E-414B-BCED-C73ACF9E7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151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4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9E69-06A5-BA4F-9F94-C535DFEF9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3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A8E0-73DA-9847-ABB1-052B875A5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685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71FE-C1EA-8944-B5AD-F170B126C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92240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5A7D-7792-5743-BE79-BA7CE2ADA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3292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5888-952A-404E-BCDF-9F1FAEBA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49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C137-91D2-A240-8839-3A06E5919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3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38DD-C097-AC40-92B0-4C47C16B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94C4-D6BC-9D48-ABFA-44691D0FF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29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AABA-5D83-824D-BB08-B69BDF76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987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0C2C-488A-C54F-9D76-55B01D60D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690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1B2-D658-FC4F-A8D2-F7F1C811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639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723B-3900-2845-AE47-FB34331E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196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8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38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pPr>
              <a:defRPr/>
            </a:pPr>
            <a:fld id="{7C6CC796-0407-1940-8FCC-617D03343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A90B-18A4-8E47-814C-4A5C2EC23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4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6A33-C3EE-B74E-B6D1-B4344963A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1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4F85-18DC-8541-8277-23D14F6F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9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22C0-2372-5143-A968-181049AE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4339-CE27-3F45-91F6-8C9A45AC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2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04134-CED2-C84D-91DE-A3EFF8AC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E9A2-FC22-0E44-8096-5457FAD9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35C-DD4D-DA46-BE60-B8619DF43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9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083A-253A-3349-9A21-AE865EDB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7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3A8B-EECE-974A-B9C5-88B820FD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8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FA8E-50C7-3042-8EFC-F4FDD1CD8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2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862C-47A8-6644-AE02-D7BC5F675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1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5F943-7847-8C4E-9D70-D0517C1F8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9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F713-9A33-1645-BBF8-41DC38A1C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6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1218-A6BC-164C-A88F-82EFF8F8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2807-D109-744F-B48D-9E6C5CDA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6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4D70-036C-FB4D-9F8D-14013FA7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5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5E0A-59C4-0846-ACD9-C118535D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9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582C-FCE7-9246-B32F-44381F9E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2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807F-B489-C349-BC0A-01E8244C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2A569-307D-B64C-ADD8-D1FCD225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0B12-473B-BB45-9BBF-A0691A13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9E15-7A8E-854A-A385-C74D9FFD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C5E7-7E3A-1645-A44F-36D2ED14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2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A683-A438-CE46-9690-C9A0B3194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4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DD86-09B7-B240-92DE-6423CD51B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69A3-78CF-764C-8C72-A723FCAB1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8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072D-3383-B740-A84F-9508C70E2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4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1EA2-89EF-EC44-8A30-88C6CD797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0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F661-DF9B-864B-9FD3-ECAA2028A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5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CF54-A854-EA4F-80B9-0545C155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42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9F1A-F4C3-5046-97CA-80EFEB8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11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A268-E6A8-3C48-B610-0EC4BA1E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5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DA8D-BD37-DE49-AE6D-CB28A3824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55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CD48-DF36-A748-A189-3C1590DD0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0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4676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8EBA-0A84-E849-8010-600B4A75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1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B6EE-1B2F-3A4E-8581-620EDFB4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6F37-4377-1644-9E19-4255A378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BD19-B4B4-3B46-963B-FF78F22D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6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ABB2-683D-9748-8BCE-582888267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1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D6F33-CF48-0A44-88D3-AEA1F6599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5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A138-7672-FB45-B38E-B1C2D806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9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F102-4926-9C4B-9D27-68DDDA1FE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67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DF52-07BD-5B43-B17E-F7CA8F932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01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5859-505E-6F47-9ED6-E4D7C344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1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6DB0-9B27-0241-8996-C45ABF2E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4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6585-4680-3D45-8F22-B783CB91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5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C169-4FE6-1044-A692-BDAE3830E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86FC-4809-FA47-AF52-610955A0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84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0149-5E45-2A4D-B53A-EFCD364B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56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C6EA-D25F-AB40-B2F5-814C6A89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7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127E-A8B0-FE49-9B46-30712A7E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1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3A3B-E6C3-1247-94E5-11C60DD1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8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7F3D-0E9B-B641-A574-96DF78B8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0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6719-EE28-BA40-8DD7-B99A287E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41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CB8F-BCFE-A444-8EC3-56BD11E69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9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2421-948B-AC44-A7A4-CB91E6F76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27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9A0B-1745-9447-9B88-502E08A5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8065-F085-4543-84A7-9BAC57E74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3BB4F6-0B5D-A64C-B53F-D63B190D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4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87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6DF080-53BE-1946-9FFA-4DF831B8E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87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87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87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987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7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87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87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3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2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45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45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5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5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5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BF0A08-F237-564C-82F6-A9DEFDEA7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2145289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5290" name="AutoShape 10"/>
            <p:cNvSpPr>
              <a:spLocks noChangeArrowheads="1"/>
            </p:cNvSpPr>
            <p:nvPr/>
          </p:nvSpPr>
          <p:spPr bwMode="auto">
            <a:xfrm rot="162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5291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5292" name="AutoShape 12"/>
            <p:cNvSpPr>
              <a:spLocks noChangeArrowheads="1"/>
            </p:cNvSpPr>
            <p:nvPr/>
          </p:nvSpPr>
          <p:spPr bwMode="auto">
            <a:xfrm rot="135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5293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2145295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45296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45297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45298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45299" name="AutoShape 19"/>
            <p:cNvSpPr>
              <a:spLocks noChangeArrowheads="1"/>
            </p:cNvSpPr>
            <p:nvPr/>
          </p:nvSpPr>
          <p:spPr bwMode="auto">
            <a:xfrm rot="189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ransition xmlns:p14="http://schemas.microsoft.com/office/powerpoint/2010/main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4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1F9FFF3-B84F-CD41-B551-118138AD3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141192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1193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3789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141195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1196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789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141198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1199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789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141201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1202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41203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141204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1205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5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37091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2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3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4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5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6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7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8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099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100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137101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grpSp>
        <p:nvGrpSpPr>
          <p:cNvPr id="213710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2137103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7104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3710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3710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710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710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3BDEE1-72E8-3747-95B6-C4FFF229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137109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2137110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7111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7112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7113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6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3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fld id="{CF14663B-B23B-5445-AE23-2CC8F84F5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163E74-2FF3-3845-8AEB-DFE03143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5438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5438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BF2516-E3AA-414B-8C81-1ABD8732D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1B9C006-B55F-F442-A3F9-408D0A694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81400"/>
            <a:ext cx="7772400" cy="15033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STRAIGHT TALK ON CONTENTMENT</a:t>
            </a:r>
            <a:endParaRPr lang="en-US" sz="5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067175" y="5157191"/>
            <a:ext cx="5076825" cy="71973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pPr eaLnBrk="1" hangingPunct="1">
              <a:defRPr/>
            </a:pPr>
            <a:r>
              <a:rPr lang="en-US" sz="3600" b="1" i="1" kern="0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latin typeface="Arial"/>
                <a:ea typeface="Osaka" charset="0"/>
                <a:cs typeface="Osaka" charset="0"/>
              </a:rPr>
              <a:t>1 Corinthians 7:1-24</a:t>
            </a:r>
            <a:endParaRPr lang="en-US" sz="3600" i="1" kern="0" dirty="0"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latin typeface="Arial"/>
              <a:ea typeface="Osaka" charset="0"/>
              <a:cs typeface="Osaka" charset="0"/>
            </a:endParaRPr>
          </a:p>
        </p:txBody>
      </p:sp>
      <p:pic>
        <p:nvPicPr>
          <p:cNvPr id="7" name="Picture 6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11333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54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284663" y="890588"/>
            <a:ext cx="863600" cy="18716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 Singapore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cicfamily.com &amp;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9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676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991600" cy="14478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smtClean="0"/>
              <a:t>1 Corinthians 7 Overview</a:t>
            </a:r>
          </a:p>
        </p:txBody>
      </p:sp>
      <p:sp>
        <p:nvSpPr>
          <p:cNvPr id="1868804" name="Rectangle 4"/>
          <p:cNvSpPr>
            <a:spLocks noChangeArrowheads="1"/>
          </p:cNvSpPr>
          <p:nvPr/>
        </p:nvSpPr>
        <p:spPr bwMode="auto">
          <a:xfrm>
            <a:off x="1658938" y="2924175"/>
            <a:ext cx="33893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</a:rPr>
              <a:t>Marriage</a:t>
            </a:r>
          </a:p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</a:rPr>
              <a:t>7:1-24</a:t>
            </a:r>
          </a:p>
        </p:txBody>
      </p: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4783138" y="2924175"/>
            <a:ext cx="33893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Singleness</a:t>
            </a:r>
          </a:p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7:25-40</a:t>
            </a:r>
          </a:p>
        </p:txBody>
      </p:sp>
      <p:sp>
        <p:nvSpPr>
          <p:cNvPr id="1868810" name="Rectangle 10"/>
          <p:cNvSpPr>
            <a:spLocks noChangeArrowheads="1"/>
          </p:cNvSpPr>
          <p:nvPr/>
        </p:nvSpPr>
        <p:spPr bwMode="auto">
          <a:xfrm rot="21566660">
            <a:off x="2979738" y="1357313"/>
            <a:ext cx="35290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SzPct val="90000"/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“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Remain</a:t>
            </a:r>
            <a:r>
              <a:rPr lang="ja-JP" alt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”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/>
            </a:r>
            <a:b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17, 20, 24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05800" cy="2895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800" b="1" dirty="0" smtClean="0">
                <a:cs typeface="+mj-cs"/>
              </a:rPr>
              <a:t>I. Those </a:t>
            </a:r>
            <a:r>
              <a:rPr lang="en-US" sz="4800" b="1" dirty="0" smtClean="0">
                <a:solidFill>
                  <a:srgbClr val="FFF614"/>
                </a:solidFill>
                <a:cs typeface="+mj-cs"/>
              </a:rPr>
              <a:t>married</a:t>
            </a:r>
            <a:r>
              <a:rPr lang="en-US" sz="4800" b="1" dirty="0" smtClean="0">
                <a:cs typeface="+mj-cs"/>
              </a:rPr>
              <a:t> can have their sexual needs legitimately met (1-7)</a:t>
            </a:r>
          </a:p>
        </p:txBody>
      </p:sp>
      <p:pic>
        <p:nvPicPr>
          <p:cNvPr id="135170" name="Picture 3" descr="marriage_-_han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3084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4608512" cy="5832475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4400" b="1" dirty="0" smtClean="0">
                <a:latin typeface="Arial"/>
                <a:cs typeface="Arial"/>
              </a:rPr>
              <a:t>“</a:t>
            </a:r>
            <a:r>
              <a:rPr lang="en-US" sz="4400" b="1" dirty="0" smtClean="0">
                <a:latin typeface="Arial"/>
                <a:cs typeface="Arial"/>
              </a:rPr>
              <a:t>The wedding ring is that small piece of jewelry placed on the finger that cuts off your circulation</a:t>
            </a:r>
            <a:r>
              <a:rPr lang="ja-JP" altLang="en-US" sz="4400" b="1" dirty="0" smtClean="0">
                <a:latin typeface="Arial"/>
                <a:cs typeface="Arial"/>
              </a:rPr>
              <a:t>”</a:t>
            </a:r>
            <a:endParaRPr lang="en-US" sz="5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9266" name="Picture 4" descr="marriage 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549275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12175" cy="2895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800" b="1" dirty="0" smtClean="0">
                <a:cs typeface="+mj-cs"/>
              </a:rPr>
              <a:t>II.  </a:t>
            </a:r>
            <a:r>
              <a:rPr lang="en-US" sz="4800" b="1" dirty="0" smtClean="0">
                <a:solidFill>
                  <a:srgbClr val="FFF614"/>
                </a:solidFill>
                <a:cs typeface="+mj-cs"/>
              </a:rPr>
              <a:t>Widowers</a:t>
            </a:r>
            <a:r>
              <a:rPr lang="en-US" sz="4800" b="1" dirty="0" smtClean="0">
                <a:cs typeface="+mj-cs"/>
              </a:rPr>
              <a:t> and </a:t>
            </a:r>
            <a:r>
              <a:rPr lang="en-US" sz="4800" b="1" dirty="0" smtClean="0">
                <a:solidFill>
                  <a:srgbClr val="FFF614"/>
                </a:solidFill>
                <a:cs typeface="+mj-cs"/>
              </a:rPr>
              <a:t>widows</a:t>
            </a:r>
            <a:r>
              <a:rPr lang="en-US" sz="4800" b="1" dirty="0" smtClean="0">
                <a:cs typeface="+mj-cs"/>
              </a:rPr>
              <a:t> can remarry if they have unmet sexual needs (8-9)</a:t>
            </a:r>
            <a:endParaRPr lang="en-US" sz="4800" dirty="0" smtClean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43362" name="Picture 4" descr="marriage cerem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6172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87900" y="115888"/>
            <a:ext cx="3814763" cy="27479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Dr. Walter McConnell</a:t>
            </a:r>
            <a:endParaRPr lang="en-US" sz="5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7459" name="Picture 3" descr="W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Walter Claire McConn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304800"/>
            <a:ext cx="4495800" cy="12954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Walter &amp; Claire McConnell</a:t>
            </a:r>
            <a:endParaRPr lang="en-US" b="1" dirty="0" smtClean="0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pic>
        <p:nvPicPr>
          <p:cNvPr id="114691" name="Picture 3" descr="snow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3528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8580" name="Picture 4" descr="Snow-White-Pri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5339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96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pic>
        <p:nvPicPr>
          <p:cNvPr id="151555" name="Picture 3" descr="tech-marri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3163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8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00"/>
                </a:solidFill>
              </a:rPr>
              <a:t>"Do you, Walt, take Claire, to have and to hold, to email and facebook, to Tweet, Skype &amp; text, until death do you part?"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 descr="tunn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34315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cs typeface="+mj-cs"/>
              </a:rPr>
              <a:t>III. </a:t>
            </a:r>
            <a:r>
              <a:rPr lang="en-US" sz="4800" b="1" smtClean="0">
                <a:solidFill>
                  <a:srgbClr val="FFF614"/>
                </a:solidFill>
                <a:cs typeface="+mj-cs"/>
              </a:rPr>
              <a:t>Divorcees</a:t>
            </a:r>
            <a:r>
              <a:rPr lang="en-US" sz="4800" b="1" smtClean="0">
                <a:solidFill>
                  <a:schemeClr val="bg1"/>
                </a:solidFill>
                <a:cs typeface="+mj-cs"/>
              </a:rPr>
              <a:t> should remain unmarried to enable reconciliation with their spouse (10-11)</a:t>
            </a:r>
          </a:p>
        </p:txBody>
      </p:sp>
      <p:pic>
        <p:nvPicPr>
          <p:cNvPr id="155651" name="Picture 6" descr="divorce-pa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4558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4391025" cy="30353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Pamela Anderson</a:t>
            </a:r>
          </a:p>
        </p:txBody>
      </p:sp>
      <p:pic>
        <p:nvPicPr>
          <p:cNvPr id="157699" name="Picture 18" descr="Pamela And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810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795" name="Picture 3" descr="divorce four view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3300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02063" y="228600"/>
            <a:ext cx="3894137" cy="990600"/>
          </a:xfrm>
        </p:spPr>
        <p:txBody>
          <a:bodyPr/>
          <a:lstStyle/>
          <a:p>
            <a:pPr algn="l" eaLnBrk="1" hangingPunct="1"/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Four Views…</a:t>
            </a:r>
            <a:endParaRPr lang="en-US" sz="40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80869" name="Rectangle 5"/>
          <p:cNvSpPr>
            <a:spLocks noChangeArrowheads="1"/>
          </p:cNvSpPr>
          <p:nvPr/>
        </p:nvSpPr>
        <p:spPr bwMode="auto">
          <a:xfrm>
            <a:off x="3733800" y="1447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60375" indent="-460375" eaLnBrk="1" hangingPunct="1"/>
            <a:r>
              <a:rPr lang="en-US" sz="2800" b="1">
                <a:solidFill>
                  <a:schemeClr val="bg1"/>
                </a:solidFill>
              </a:rPr>
              <a:t>1.	No divorce, no remarriage</a:t>
            </a:r>
          </a:p>
        </p:txBody>
      </p:sp>
      <p:pic>
        <p:nvPicPr>
          <p:cNvPr id="161798" name="Picture 6" descr="Four Views on Divor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0871" name="Rectangle 7"/>
          <p:cNvSpPr>
            <a:spLocks noChangeArrowheads="1"/>
          </p:cNvSpPr>
          <p:nvPr/>
        </p:nvSpPr>
        <p:spPr bwMode="auto">
          <a:xfrm>
            <a:off x="3733800" y="2362200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60375" indent="-460375" eaLnBrk="1" hangingPunct="1"/>
            <a:r>
              <a:rPr lang="en-US" sz="2800" b="1">
                <a:solidFill>
                  <a:schemeClr val="bg1"/>
                </a:solidFill>
              </a:rPr>
              <a:t>2.	Divorce, no remarriage</a:t>
            </a:r>
          </a:p>
        </p:txBody>
      </p:sp>
      <p:sp>
        <p:nvSpPr>
          <p:cNvPr id="2980872" name="Rectangle 8"/>
          <p:cNvSpPr>
            <a:spLocks noChangeArrowheads="1"/>
          </p:cNvSpPr>
          <p:nvPr/>
        </p:nvSpPr>
        <p:spPr bwMode="auto">
          <a:xfrm>
            <a:off x="3733800" y="3352800"/>
            <a:ext cx="548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60375" indent="-460375" eaLnBrk="1" hangingPunct="1"/>
            <a:r>
              <a:rPr lang="en-US" sz="2800" b="1">
                <a:solidFill>
                  <a:schemeClr val="bg1"/>
                </a:solidFill>
              </a:rPr>
              <a:t>3.	Both divorce &amp; remarriage after adultery or desertion</a:t>
            </a:r>
          </a:p>
        </p:txBody>
      </p:sp>
      <p:sp>
        <p:nvSpPr>
          <p:cNvPr id="2980873" name="Rectangle 9"/>
          <p:cNvSpPr>
            <a:spLocks noChangeArrowheads="1"/>
          </p:cNvSpPr>
          <p:nvPr/>
        </p:nvSpPr>
        <p:spPr bwMode="auto">
          <a:xfrm>
            <a:off x="3733800" y="4572000"/>
            <a:ext cx="556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60375" indent="-460375" eaLnBrk="1" hangingPunct="1"/>
            <a:r>
              <a:rPr lang="en-US" sz="2800" b="1">
                <a:solidFill>
                  <a:schemeClr val="bg1"/>
                </a:solidFill>
              </a:rPr>
              <a:t>4.	Both divorce &amp; remarriage after various circumstances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869" grpId="0" build="p" autoUpdateAnimBg="0"/>
      <p:bldP spid="2980871" grpId="0" build="p" autoUpdateAnimBg="0"/>
      <p:bldP spid="2980872" grpId="0" build="p" autoUpdateAnimBg="0"/>
      <p:bldP spid="298087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3929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7232"/>
            <a:ext cx="9006393" cy="1296144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79400">
                    <a:schemeClr val="tx1">
                      <a:alpha val="89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"Do not be yoked together with unbelievers" (2 Cor. 6:14 NIV)</a:t>
            </a:r>
            <a:endParaRPr lang="en-US" b="1" dirty="0">
              <a:solidFill>
                <a:schemeClr val="bg1"/>
              </a:solidFill>
              <a:effectLst>
                <a:glow rad="279400">
                  <a:schemeClr val="tx1">
                    <a:alpha val="89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tx1"/>
                </a:solidFill>
                <a:cs typeface="+mj-cs"/>
              </a:rPr>
              <a:t>IV. Those in </a:t>
            </a:r>
            <a:r>
              <a:rPr lang="en-US" sz="4800" b="1" smtClean="0">
                <a:solidFill>
                  <a:srgbClr val="FFF614"/>
                </a:solidFill>
                <a:cs typeface="+mj-cs"/>
              </a:rPr>
              <a:t>mixed marriages</a:t>
            </a:r>
            <a:r>
              <a:rPr lang="en-US" sz="4800" b="1" smtClean="0">
                <a:solidFill>
                  <a:schemeClr val="tx1"/>
                </a:solidFill>
                <a:cs typeface="+mj-cs"/>
              </a:rPr>
              <a:t> should stay married to be a godly influence in the family (12-16)</a:t>
            </a:r>
            <a:endParaRPr lang="en-US" sz="8000" b="1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67938" name="Picture 3" descr="marriage incompat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71750"/>
            <a:ext cx="2787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heart l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382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57264" y="-315416"/>
            <a:ext cx="6279232" cy="250128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 dirty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b="1" dirty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You never know true happiness until </a:t>
            </a:r>
            <a:r>
              <a:rPr lang="en-US" altLang="ja-JP" sz="4000" b="1" dirty="0" smtClean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you</a:t>
            </a:r>
            <a:r>
              <a:rPr lang="fr-FR" altLang="ja-JP" sz="4000" b="1" dirty="0" smtClean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4000" b="1" dirty="0" smtClean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re married…</a:t>
            </a:r>
            <a:r>
              <a:rPr lang="ja-JP" altLang="en-US" sz="4000" b="1" dirty="0" smtClean="0"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  <a:ea typeface="ＭＳ Ｐゴシック" charset="0"/>
                <a:cs typeface="ＭＳ Ｐゴシック" charset="0"/>
              </a:rPr>
              <a:t>”</a:t>
            </a:r>
            <a:endParaRPr lang="en-US" sz="3200" b="1" dirty="0">
              <a:effectLst>
                <a:glow rad="304800">
                  <a:srgbClr val="FFFFFF">
                    <a:alpha val="94000"/>
                  </a:srgbClr>
                </a:glow>
              </a:effectLst>
              <a:latin typeface="Creampuff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2675" name="Rectangle 3"/>
          <p:cNvSpPr>
            <a:spLocks noChangeArrowheads="1"/>
          </p:cNvSpPr>
          <p:nvPr/>
        </p:nvSpPr>
        <p:spPr bwMode="auto">
          <a:xfrm>
            <a:off x="395536" y="3573016"/>
            <a:ext cx="25202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b="1" dirty="0">
                <a:solidFill>
                  <a:schemeClr val="tx2"/>
                </a:solidFill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</a:rPr>
              <a:t>“</a:t>
            </a:r>
            <a:r>
              <a:rPr lang="en-US" altLang="ja-JP" sz="3600" b="1" dirty="0">
                <a:solidFill>
                  <a:schemeClr val="tx2"/>
                </a:solidFill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</a:rPr>
              <a:t>… and then it</a:t>
            </a:r>
            <a:r>
              <a:rPr lang="fr-FR" altLang="ja-JP" sz="3600" b="1" dirty="0">
                <a:solidFill>
                  <a:schemeClr val="tx2"/>
                </a:solidFill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</a:rPr>
              <a:t>'</a:t>
            </a:r>
            <a:r>
              <a:rPr lang="en-US" altLang="ja-JP" sz="3600" b="1" dirty="0">
                <a:solidFill>
                  <a:schemeClr val="tx2"/>
                </a:solidFill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</a:rPr>
              <a:t>s too late!</a:t>
            </a:r>
            <a:r>
              <a:rPr lang="ja-JP" altLang="en-US" sz="3600" b="1" dirty="0">
                <a:solidFill>
                  <a:schemeClr val="tx2"/>
                </a:solidFill>
                <a:effectLst>
                  <a:glow rad="304800">
                    <a:srgbClr val="FFFFFF">
                      <a:alpha val="94000"/>
                    </a:srgbClr>
                  </a:glow>
                </a:effectLst>
                <a:latin typeface="Creampuff" charset="0"/>
              </a:rPr>
              <a:t>”</a:t>
            </a:r>
            <a:endParaRPr lang="en-US" sz="2800" b="1" dirty="0">
              <a:solidFill>
                <a:schemeClr val="tx2"/>
              </a:solidFill>
              <a:effectLst>
                <a:glow rad="304800">
                  <a:srgbClr val="FFFFFF">
                    <a:alpha val="94000"/>
                  </a:srgbClr>
                </a:glow>
              </a:effectLst>
              <a:latin typeface="Creampuff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-563563" y="2630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6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cs typeface="+mj-cs"/>
              </a:rPr>
              <a:t>V. </a:t>
            </a:r>
            <a:r>
              <a:rPr lang="en-US" sz="4800" b="1" smtClean="0">
                <a:solidFill>
                  <a:srgbClr val="FFF614"/>
                </a:solidFill>
                <a:cs typeface="+mj-cs"/>
              </a:rPr>
              <a:t>All of Us: </a:t>
            </a:r>
            <a:r>
              <a:rPr lang="en-US" sz="4800" b="1" smtClean="0">
                <a:cs typeface="+mj-cs"/>
              </a:rPr>
              <a:t> Be content with your body and job (17-24)</a:t>
            </a:r>
            <a:endParaRPr lang="en-US" sz="4800" smtClean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72034" name="Picture 4" descr="whis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5606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Lux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11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Caracalla: Roman Luxury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3" descr="Body for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91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Body Contentment (7:17-19)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609600"/>
            <a:ext cx="3810000" cy="2133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Trampoline</a:t>
            </a:r>
          </a:p>
        </p:txBody>
      </p:sp>
      <p:pic>
        <p:nvPicPr>
          <p:cNvPr id="180227" name="Picture 3" descr="NBA trampo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838200"/>
            <a:ext cx="7664450" cy="2590800"/>
          </a:xfrm>
          <a:effectLst>
            <a:outerShdw blurRad="50800" dist="25399" dir="2700000" algn="ctr" rotWithShape="0">
              <a:srgbClr val="040406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FF"/>
                </a:solidFill>
                <a:latin typeface="Galatia SIL Bold" charset="0"/>
              </a:rPr>
              <a:t>Be content with your low socio-economic position (20-23)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Four Roman Social Classes</a:t>
            </a:r>
          </a:p>
        </p:txBody>
      </p:sp>
      <p:sp>
        <p:nvSpPr>
          <p:cNvPr id="298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05000"/>
            <a:ext cx="6048375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Arial"/>
                <a:cs typeface="Arial"/>
              </a:rPr>
              <a:t>Equestrians (Patricians)</a:t>
            </a:r>
          </a:p>
        </p:txBody>
      </p:sp>
      <p:pic>
        <p:nvPicPr>
          <p:cNvPr id="186371" name="Picture 4" descr="Coi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5" descr="Coi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150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6" descr="Coi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7" descr="Coi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8" descr="Coi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6" name="Picture 9" descr="Coin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7" name="Picture 10" descr="Coi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9067" name="Rectangle 11"/>
          <p:cNvSpPr>
            <a:spLocks noChangeArrowheads="1"/>
          </p:cNvSpPr>
          <p:nvPr/>
        </p:nvSpPr>
        <p:spPr bwMode="auto">
          <a:xfrm>
            <a:off x="3276600" y="3073400"/>
            <a:ext cx="6048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Plebians</a:t>
            </a:r>
          </a:p>
        </p:txBody>
      </p:sp>
      <p:sp>
        <p:nvSpPr>
          <p:cNvPr id="2989068" name="Rectangle 12"/>
          <p:cNvSpPr>
            <a:spLocks noChangeArrowheads="1"/>
          </p:cNvSpPr>
          <p:nvPr/>
        </p:nvSpPr>
        <p:spPr bwMode="auto">
          <a:xfrm>
            <a:off x="3276600" y="4241800"/>
            <a:ext cx="6048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Freedman</a:t>
            </a:r>
          </a:p>
        </p:txBody>
      </p:sp>
      <p:sp>
        <p:nvSpPr>
          <p:cNvPr id="2989069" name="Rectangle 13"/>
          <p:cNvSpPr>
            <a:spLocks noChangeArrowheads="1"/>
          </p:cNvSpPr>
          <p:nvPr/>
        </p:nvSpPr>
        <p:spPr bwMode="auto">
          <a:xfrm>
            <a:off x="3276600" y="5410200"/>
            <a:ext cx="6048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Slaves</a:t>
            </a:r>
          </a:p>
        </p:txBody>
      </p:sp>
      <p:sp>
        <p:nvSpPr>
          <p:cNvPr id="2989070" name="AutoShape 14"/>
          <p:cNvSpPr>
            <a:spLocks noChangeArrowheads="1"/>
          </p:cNvSpPr>
          <p:nvPr/>
        </p:nvSpPr>
        <p:spPr bwMode="auto">
          <a:xfrm rot="5400000">
            <a:off x="4069557" y="2483643"/>
            <a:ext cx="533400" cy="595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989071" name="AutoShape 15"/>
          <p:cNvSpPr>
            <a:spLocks noChangeArrowheads="1"/>
          </p:cNvSpPr>
          <p:nvPr/>
        </p:nvSpPr>
        <p:spPr bwMode="auto">
          <a:xfrm rot="5400000">
            <a:off x="4069557" y="3664743"/>
            <a:ext cx="533400" cy="595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989072" name="AutoShape 16"/>
          <p:cNvSpPr>
            <a:spLocks noChangeArrowheads="1"/>
          </p:cNvSpPr>
          <p:nvPr/>
        </p:nvSpPr>
        <p:spPr bwMode="auto">
          <a:xfrm rot="5400000">
            <a:off x="4069557" y="4845843"/>
            <a:ext cx="533400" cy="595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989073" name="Text Box 17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cs typeface="Arial"/>
              </a:rPr>
              <a:t>98</a:t>
            </a:r>
            <a:endParaRPr lang="en-US" sz="1800" b="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 descr="Gold &amp; Black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6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48640" rIns="548640"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4400" b="1" dirty="0">
                <a:solidFill>
                  <a:srgbClr val="FFFFFF"/>
                </a:solidFill>
                <a:effectLst>
                  <a:glow rad="241300">
                    <a:schemeClr val="tx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Verse 24 Summary</a:t>
            </a:r>
          </a:p>
        </p:txBody>
      </p:sp>
      <p:sp>
        <p:nvSpPr>
          <p:cNvPr id="2456580" name="Text Box 4"/>
          <p:cNvSpPr txBox="1">
            <a:spLocks noChangeArrowheads="1"/>
          </p:cNvSpPr>
          <p:nvPr/>
        </p:nvSpPr>
        <p:spPr bwMode="auto">
          <a:xfrm>
            <a:off x="755576" y="1484784"/>
            <a:ext cx="745232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99">
                        <a:gamma/>
                        <a:shade val="46275"/>
                        <a:invGamma/>
                      </a:srgbClr>
                    </a:gs>
                    <a:gs pos="50000">
                      <a:srgbClr val="FF9999">
                        <a:alpha val="60001"/>
                      </a:srgbClr>
                    </a:gs>
                    <a:gs pos="100000">
                      <a:srgbClr val="FF9999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0" rIns="548640"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4400" b="1" dirty="0">
                <a:solidFill>
                  <a:srgbClr val="FFFFFF"/>
                </a:solidFill>
                <a:effectLst>
                  <a:glow rad="241300">
                    <a:schemeClr val="tx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Be content with the marital, physical, or socio-economic state God placed you.</a:t>
            </a:r>
          </a:p>
        </p:txBody>
      </p:sp>
      <p:sp>
        <p:nvSpPr>
          <p:cNvPr id="4" name="Rectangle 3"/>
          <p:cNvSpPr/>
          <p:nvPr/>
        </p:nvSpPr>
        <p:spPr>
          <a:xfrm rot="20804999">
            <a:off x="3160766" y="4231868"/>
            <a:ext cx="593143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17500">
                    <a:srgbClr val="000090">
                      <a:alpha val="86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>
                  <a:alpha val="60001"/>
                </a:srgbClr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0" rIns="548640"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4400" b="1">
                <a:effectLst>
                  <a:glow rad="2413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Main Idea</a:t>
            </a:r>
          </a:p>
        </p:txBody>
      </p:sp>
      <p:pic>
        <p:nvPicPr>
          <p:cNvPr id="192514" name="Picture 3" descr="3oncro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6580" name="Text Box 4"/>
          <p:cNvSpPr txBox="1">
            <a:spLocks noChangeArrowheads="1"/>
          </p:cNvSpPr>
          <p:nvPr/>
        </p:nvSpPr>
        <p:spPr bwMode="auto">
          <a:xfrm>
            <a:off x="1763688" y="4077072"/>
            <a:ext cx="745232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99">
                        <a:gamma/>
                        <a:shade val="46275"/>
                        <a:invGamma/>
                      </a:srgbClr>
                    </a:gs>
                    <a:gs pos="50000">
                      <a:srgbClr val="FF9999">
                        <a:alpha val="60001"/>
                      </a:srgbClr>
                    </a:gs>
                    <a:gs pos="100000">
                      <a:srgbClr val="FF9999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0" rIns="548640"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4400" b="1" dirty="0">
                <a:effectLst>
                  <a:glow rad="2413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Be content with your marital state, body, and job because each situation has its </a:t>
            </a:r>
            <a:r>
              <a:rPr lang="en-US" altLang="zh-CN" sz="4400" b="1" dirty="0">
                <a:solidFill>
                  <a:schemeClr val="accent2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advantages</a:t>
            </a:r>
            <a:endParaRPr lang="en-US" altLang="zh-CN" sz="4400" b="1" dirty="0">
              <a:effectLst>
                <a:glow rad="2413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bb02-sz-0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2484" name="Text Box 4"/>
          <p:cNvSpPr txBox="1">
            <a:spLocks noChangeArrowheads="1"/>
          </p:cNvSpPr>
          <p:nvPr/>
        </p:nvSpPr>
        <p:spPr bwMode="auto">
          <a:xfrm>
            <a:off x="3124200" y="838200"/>
            <a:ext cx="6019800" cy="6000750"/>
          </a:xfrm>
          <a:prstGeom prst="rect">
            <a:avLst/>
          </a:prstGeom>
          <a:solidFill>
            <a:schemeClr val="bg1">
              <a:alpha val="39999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8640" rIns="548640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Marriage: </a:t>
            </a: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intimacy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Singleness: </a:t>
            </a: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ministry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Mixed Marriage: </a:t>
            </a:r>
            <a:b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</a:b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mission field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Divorcees: </a:t>
            </a:r>
            <a:b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</a:b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see God work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Undesirable Body: </a:t>
            </a: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obedience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Less Money: </a:t>
            </a:r>
            <a:br>
              <a:rPr lang="en-US" altLang="zh-CN" sz="3200" b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</a:br>
            <a:r>
              <a:rPr lang="en-US" altLang="zh-CN" sz="3200" b="1" i="1" dirty="0">
                <a:effectLst>
                  <a:glow rad="254000">
                    <a:schemeClr val="bg1">
                      <a:alpha val="93000"/>
                    </a:schemeClr>
                  </a:glow>
                </a:effectLst>
                <a:ea typeface="宋体" charset="0"/>
                <a:cs typeface="宋体" charset="0"/>
              </a:rPr>
              <a:t>freedom in Christ</a:t>
            </a:r>
            <a:endParaRPr lang="en-US" altLang="zh-CN" sz="3200" b="1" dirty="0">
              <a:effectLst>
                <a:glow rad="254000">
                  <a:schemeClr val="bg1">
                    <a:alpha val="93000"/>
                  </a:schemeClr>
                </a:glow>
              </a:effectLst>
              <a:ea typeface="宋体" charset="0"/>
              <a:cs typeface="宋体" charset="0"/>
            </a:endParaRPr>
          </a:p>
        </p:txBody>
      </p:sp>
      <p:sp>
        <p:nvSpPr>
          <p:cNvPr id="2452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0"/>
            <a:ext cx="6019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glow rad="254000">
                    <a:schemeClr val="bg1">
                      <a:alpha val="93000"/>
                    </a:schemeClr>
                  </a:glow>
                </a:effectLst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484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Contentment</a:t>
            </a:r>
          </a:p>
        </p:txBody>
      </p:sp>
      <p:pic>
        <p:nvPicPr>
          <p:cNvPr id="196611" name="Picture 3" descr="contentm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4484" name="Text Box 4"/>
          <p:cNvSpPr txBox="1">
            <a:spLocks noChangeArrowheads="1"/>
          </p:cNvSpPr>
          <p:nvPr/>
        </p:nvSpPr>
        <p:spPr bwMode="auto">
          <a:xfrm>
            <a:off x="35496" y="3501008"/>
            <a:ext cx="9159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“</a:t>
            </a: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…is not the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fulfillment</a:t>
            </a: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of </a:t>
            </a:r>
            <a:b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what you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want</a:t>
            </a: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,</a:t>
            </a:r>
            <a:b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but the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realization</a:t>
            </a: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 of </a:t>
            </a:r>
            <a:b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what you already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have</a:t>
            </a:r>
            <a:r>
              <a:rPr lang="ja-JP" altLang="en-US" sz="4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”</a:t>
            </a:r>
            <a:endParaRPr lang="en-US" sz="4000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448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3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263" y="773113"/>
            <a:ext cx="3960812" cy="280035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cs typeface="+mj-cs"/>
              </a:rPr>
              <a:t>Are you content?</a:t>
            </a:r>
            <a:endParaRPr lang="en-US" sz="6000" dirty="0" smtClean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20834" name="Picture 3" descr="content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4288"/>
            <a:ext cx="5292726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ws369 mountain sea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7299" name="Text Box 3"/>
          <p:cNvSpPr txBox="1"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rIns="457200"/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• marital state?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• body (physical appearance)?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• job (social standing)?</a:t>
            </a:r>
            <a:endParaRPr lang="en-US" altLang="zh-CN" sz="3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87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143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cs typeface="+mj-cs"/>
              </a:rPr>
              <a:t>Why should you be </a:t>
            </a:r>
            <a:r>
              <a:rPr lang="en-US" sz="4800" b="1" smtClean="0">
                <a:solidFill>
                  <a:srgbClr val="FFF614"/>
                </a:solidFill>
                <a:cs typeface="+mj-cs"/>
              </a:rPr>
              <a:t>content</a:t>
            </a:r>
            <a:r>
              <a:rPr lang="en-US" sz="4800" b="1" smtClean="0">
                <a:solidFill>
                  <a:schemeClr val="bg1"/>
                </a:solidFill>
                <a:cs typeface="+mj-cs"/>
              </a:rPr>
              <a:t> with your…?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72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The Wayward Local Church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chemeClr val="tx1"/>
              </a:gs>
              <a:gs pos="100000">
                <a:srgbClr val="00006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0" y="5581650"/>
            <a:ext cx="87487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FFFFFF"/>
                </a:solidFill>
                <a:latin typeface="Arial"/>
                <a:cs typeface="Arial"/>
              </a:rPr>
              <a:t>Solving church problems theologically</a:t>
            </a:r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838200" y="266700"/>
            <a:ext cx="7772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3600" b="1" smtClean="0">
                <a:solidFill>
                  <a:srgbClr val="FFFFFF"/>
                </a:solidFill>
                <a:latin typeface="Arial"/>
                <a:cs typeface="Arial"/>
              </a:rPr>
              <a:t>The Wayward Local Church</a:t>
            </a:r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>
            <a:off x="781050" y="914400"/>
            <a:ext cx="79819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 flipH="1">
            <a:off x="304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52" name="Line 8"/>
          <p:cNvSpPr>
            <a:spLocks noChangeShapeType="1"/>
          </p:cNvSpPr>
          <p:nvPr/>
        </p:nvSpPr>
        <p:spPr bwMode="auto">
          <a:xfrm>
            <a:off x="4343400" y="914400"/>
            <a:ext cx="25400" cy="213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1600200" y="9144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3200" b="1" smtClean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4686300" y="914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3200" b="1" smtClean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 rot="16815688">
            <a:off x="5062538" y="3813175"/>
            <a:ext cx="2470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Worship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11–14</a:t>
            </a:r>
          </a:p>
        </p:txBody>
      </p:sp>
      <p:sp>
        <p:nvSpPr>
          <p:cNvPr id="415756" name="Text Box 12"/>
          <p:cNvSpPr txBox="1">
            <a:spLocks noChangeArrowheads="1"/>
          </p:cNvSpPr>
          <p:nvPr/>
        </p:nvSpPr>
        <p:spPr bwMode="auto">
          <a:xfrm>
            <a:off x="5335588" y="2133600"/>
            <a:ext cx="25892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7–16 </a:t>
            </a:r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>
            <a:off x="2514600" y="1524000"/>
            <a:ext cx="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533400" y="2133600"/>
            <a:ext cx="2286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Concern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1–4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 rot="16798945">
            <a:off x="5854700" y="3919538"/>
            <a:ext cx="2867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Resurrection </a:t>
            </a:r>
            <a:b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415760" name="Text Box 16"/>
          <p:cNvSpPr txBox="1">
            <a:spLocks noChangeArrowheads="1"/>
          </p:cNvSpPr>
          <p:nvPr/>
        </p:nvSpPr>
        <p:spPr bwMode="auto">
          <a:xfrm rot="16830879">
            <a:off x="6742907" y="4010818"/>
            <a:ext cx="2717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Collection 16</a:t>
            </a:r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762000" y="1524000"/>
            <a:ext cx="800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762000" y="276225"/>
            <a:ext cx="8001000" cy="27717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762000" y="1600200"/>
            <a:ext cx="1752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</a:p>
        </p:txBody>
      </p:sp>
      <p:sp>
        <p:nvSpPr>
          <p:cNvPr id="415764" name="Text Box 20"/>
          <p:cNvSpPr txBox="1">
            <a:spLocks noChangeArrowheads="1"/>
          </p:cNvSpPr>
          <p:nvPr/>
        </p:nvSpPr>
        <p:spPr bwMode="auto">
          <a:xfrm>
            <a:off x="2171700" y="1600200"/>
            <a:ext cx="2552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Disorder</a:t>
            </a:r>
          </a:p>
        </p:txBody>
      </p:sp>
      <p:sp>
        <p:nvSpPr>
          <p:cNvPr id="415765" name="Text Box 21"/>
          <p:cNvSpPr txBox="1">
            <a:spLocks noChangeArrowheads="1"/>
          </p:cNvSpPr>
          <p:nvPr/>
        </p:nvSpPr>
        <p:spPr bwMode="auto">
          <a:xfrm>
            <a:off x="4648200" y="1600200"/>
            <a:ext cx="3962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Difficulties</a:t>
            </a:r>
          </a:p>
        </p:txBody>
      </p:sp>
      <p:sp>
        <p:nvSpPr>
          <p:cNvPr id="415766" name="Text Box 22"/>
          <p:cNvSpPr txBox="1">
            <a:spLocks noChangeArrowheads="1"/>
          </p:cNvSpPr>
          <p:nvPr/>
        </p:nvSpPr>
        <p:spPr bwMode="auto">
          <a:xfrm>
            <a:off x="2286000" y="2133600"/>
            <a:ext cx="2286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5–6</a:t>
            </a:r>
          </a:p>
        </p:txBody>
      </p:sp>
      <p:sp>
        <p:nvSpPr>
          <p:cNvPr id="415767" name="Text Box 23"/>
          <p:cNvSpPr txBox="1">
            <a:spLocks noChangeArrowheads="1"/>
          </p:cNvSpPr>
          <p:nvPr/>
        </p:nvSpPr>
        <p:spPr bwMode="auto">
          <a:xfrm rot="16810664">
            <a:off x="3983038" y="4008437"/>
            <a:ext cx="247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Idols 8–10</a:t>
            </a: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 rot="16791372">
            <a:off x="3221038" y="3832225"/>
            <a:ext cx="247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Marriage 7</a:t>
            </a:r>
          </a:p>
        </p:txBody>
      </p:sp>
      <p:sp>
        <p:nvSpPr>
          <p:cNvPr id="415769" name="Line 25"/>
          <p:cNvSpPr>
            <a:spLocks noChangeShapeType="1"/>
          </p:cNvSpPr>
          <p:nvPr/>
        </p:nvSpPr>
        <p:spPr bwMode="auto">
          <a:xfrm flipH="1">
            <a:off x="12192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2057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 flipH="1">
            <a:off x="26670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2" name="Line 28"/>
          <p:cNvSpPr>
            <a:spLocks noChangeShapeType="1"/>
          </p:cNvSpPr>
          <p:nvPr/>
        </p:nvSpPr>
        <p:spPr bwMode="auto">
          <a:xfrm flipH="1">
            <a:off x="390525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3" name="Line 29"/>
          <p:cNvSpPr>
            <a:spLocks noChangeShapeType="1"/>
          </p:cNvSpPr>
          <p:nvPr/>
        </p:nvSpPr>
        <p:spPr bwMode="auto">
          <a:xfrm flipH="1">
            <a:off x="4495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 flipH="1">
            <a:off x="5486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5" name="Line 31"/>
          <p:cNvSpPr>
            <a:spLocks noChangeShapeType="1"/>
          </p:cNvSpPr>
          <p:nvPr/>
        </p:nvSpPr>
        <p:spPr bwMode="auto">
          <a:xfrm flipH="1">
            <a:off x="66294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7543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7" name="Line 33"/>
          <p:cNvSpPr>
            <a:spLocks noChangeShapeType="1"/>
          </p:cNvSpPr>
          <p:nvPr/>
        </p:nvSpPr>
        <p:spPr bwMode="auto">
          <a:xfrm flipH="1">
            <a:off x="8305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304800" y="5562600"/>
            <a:ext cx="8001000" cy="6921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>
            <a:off x="762000" y="2133600"/>
            <a:ext cx="800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80" name="Text Box 36"/>
          <p:cNvSpPr txBox="1">
            <a:spLocks noChangeArrowheads="1"/>
          </p:cNvSpPr>
          <p:nvPr/>
        </p:nvSpPr>
        <p:spPr bwMode="auto">
          <a:xfrm rot="16791372">
            <a:off x="1392238" y="3963987"/>
            <a:ext cx="247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Incest 5</a:t>
            </a:r>
          </a:p>
        </p:txBody>
      </p:sp>
      <p:sp>
        <p:nvSpPr>
          <p:cNvPr id="415781" name="Text Box 37"/>
          <p:cNvSpPr txBox="1">
            <a:spLocks noChangeArrowheads="1"/>
          </p:cNvSpPr>
          <p:nvPr/>
        </p:nvSpPr>
        <p:spPr bwMode="auto">
          <a:xfrm rot="16791372">
            <a:off x="2001838" y="4040187"/>
            <a:ext cx="247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Lawsuits 6</a:t>
            </a:r>
          </a:p>
        </p:txBody>
      </p:sp>
      <p:sp>
        <p:nvSpPr>
          <p:cNvPr id="415782" name="Text Box 38"/>
          <p:cNvSpPr txBox="1">
            <a:spLocks noChangeArrowheads="1"/>
          </p:cNvSpPr>
          <p:nvPr/>
        </p:nvSpPr>
        <p:spPr bwMode="auto">
          <a:xfrm rot="16791372">
            <a:off x="2611438" y="4038600"/>
            <a:ext cx="247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FFFF"/>
                </a:solidFill>
                <a:latin typeface="Arial"/>
                <a:cs typeface="Arial"/>
              </a:rPr>
              <a:t>Immorality </a:t>
            </a: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H="1">
            <a:off x="3352800" y="3048000"/>
            <a:ext cx="457200" cy="2514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415784" name="Text Box 40"/>
          <p:cNvSpPr txBox="1">
            <a:spLocks noChangeArrowheads="1"/>
          </p:cNvSpPr>
          <p:nvPr/>
        </p:nvSpPr>
        <p:spPr bwMode="auto">
          <a:xfrm rot="16791372">
            <a:off x="-228600" y="3995738"/>
            <a:ext cx="2511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Factions 1–2</a:t>
            </a:r>
          </a:p>
        </p:txBody>
      </p:sp>
      <p:sp>
        <p:nvSpPr>
          <p:cNvPr id="415785" name="Text Box 41"/>
          <p:cNvSpPr txBox="1">
            <a:spLocks noChangeArrowheads="1"/>
          </p:cNvSpPr>
          <p:nvPr/>
        </p:nvSpPr>
        <p:spPr bwMode="auto">
          <a:xfrm rot="16791372">
            <a:off x="696913" y="3806825"/>
            <a:ext cx="2470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Carnality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3–4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 rot="689131">
            <a:off x="4076700" y="2595563"/>
            <a:ext cx="781050" cy="30956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809" name="Picture 9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676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991600" cy="14478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smtClean="0"/>
              <a:t>1 Corinthians 7 Overview</a:t>
            </a:r>
          </a:p>
        </p:txBody>
      </p:sp>
      <p:sp>
        <p:nvSpPr>
          <p:cNvPr id="1868804" name="Rectangle 4"/>
          <p:cNvSpPr>
            <a:spLocks noChangeArrowheads="1"/>
          </p:cNvSpPr>
          <p:nvPr/>
        </p:nvSpPr>
        <p:spPr bwMode="auto">
          <a:xfrm>
            <a:off x="1658938" y="2924175"/>
            <a:ext cx="33893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</a:rPr>
              <a:t>Marriage</a:t>
            </a:r>
          </a:p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 dirty="0">
                <a:solidFill>
                  <a:schemeClr val="bg1"/>
                </a:solidFill>
                <a:latin typeface="Helvetica" charset="0"/>
              </a:rPr>
              <a:t>7:1-24</a:t>
            </a:r>
          </a:p>
        </p:txBody>
      </p: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4783138" y="2924175"/>
            <a:ext cx="33893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Singleness</a:t>
            </a:r>
          </a:p>
          <a:p>
            <a:pPr marL="342900" indent="-342900" algn="ctr" eaLnBrk="1" hangingPunct="1">
              <a:spcBef>
                <a:spcPct val="20000"/>
              </a:spcBef>
              <a:buSzPct val="90000"/>
              <a:defRPr/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7:25-40</a:t>
            </a:r>
          </a:p>
        </p:txBody>
      </p:sp>
      <p:sp>
        <p:nvSpPr>
          <p:cNvPr id="1868810" name="Rectangle 10"/>
          <p:cNvSpPr>
            <a:spLocks noChangeArrowheads="1"/>
          </p:cNvSpPr>
          <p:nvPr/>
        </p:nvSpPr>
        <p:spPr bwMode="auto">
          <a:xfrm rot="21566660">
            <a:off x="2979738" y="1357313"/>
            <a:ext cx="35290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SzPct val="90000"/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“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Remain</a:t>
            </a:r>
            <a:r>
              <a:rPr lang="ja-JP" alt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”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/>
            </a:r>
            <a:b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38100" dist="76200" dir="2700000" algn="tl" rotWithShape="0">
                    <a:srgbClr val="000000">
                      <a:alpha val="92000"/>
                    </a:srgbClr>
                  </a:outerShdw>
                </a:effectLst>
                <a:latin typeface="Helvetica" charset="0"/>
              </a:rPr>
              <a:t>17, 20, 24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4" grpId="0" build="p" autoUpdateAnimBg="0"/>
      <p:bldP spid="1868805" grpId="0" build="p" autoUpdateAnimBg="0"/>
      <p:bldP spid="18688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9" descr="Umb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676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991600" cy="14478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dirty="0" smtClean="0"/>
              <a:t>1 Corinthians 7 Main Idea</a:t>
            </a:r>
          </a:p>
        </p:txBody>
      </p:sp>
      <p:sp>
        <p:nvSpPr>
          <p:cNvPr id="129027" name="Rectangle 4"/>
          <p:cNvSpPr>
            <a:spLocks noChangeArrowheads="1"/>
          </p:cNvSpPr>
          <p:nvPr/>
        </p:nvSpPr>
        <p:spPr bwMode="auto">
          <a:xfrm>
            <a:off x="900113" y="908050"/>
            <a:ext cx="7343775" cy="44656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eaLnBrk="1" hangingPunct="1">
              <a:spcBef>
                <a:spcPct val="20000"/>
              </a:spcBef>
              <a:buSzPct val="90000"/>
            </a:pPr>
            <a:r>
              <a:rPr lang="en-US" sz="4400" b="1">
                <a:solidFill>
                  <a:schemeClr val="bg1"/>
                </a:solidFill>
                <a:latin typeface="Helvetica" charset="0"/>
              </a:rPr>
              <a:t>Marriage, a new physical appearance or work status won’t make you happy—but being content with the state God placed you will!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inance">
  <a:themeElements>
    <a:clrScheme name="Finance 2">
      <a:dk1>
        <a:srgbClr val="000000"/>
      </a:dk1>
      <a:lt1>
        <a:srgbClr val="287C2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CBFAC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Finance">
      <a:majorFont>
        <a:latin typeface="Impact"/>
        <a:ea typeface="ＭＳ Ｐゴシック"/>
        <a:cs typeface="ＭＳ Ｐゴシック"/>
      </a:majorFont>
      <a:minorFont>
        <a:latin typeface="Impac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inance 1">
        <a:dk1>
          <a:srgbClr val="000000"/>
        </a:dk1>
        <a:lt1>
          <a:srgbClr val="287C2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BF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2">
        <a:dk1>
          <a:srgbClr val="000000"/>
        </a:dk1>
        <a:lt1>
          <a:srgbClr val="287C2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BFA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2004:Templates:Presentations:Designs:Finance</Template>
  <TotalTime>4692</TotalTime>
  <Words>556</Words>
  <Application>Microsoft Macintosh PowerPoint</Application>
  <PresentationFormat>On-screen Show (4:3)</PresentationFormat>
  <Paragraphs>157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Arial</vt:lpstr>
      <vt:lpstr>ＭＳ Ｐゴシック</vt:lpstr>
      <vt:lpstr>Garamond</vt:lpstr>
      <vt:lpstr>Wingdings</vt:lpstr>
      <vt:lpstr>Helvetica</vt:lpstr>
      <vt:lpstr>Impact</vt:lpstr>
      <vt:lpstr>Times New Roman</vt:lpstr>
      <vt:lpstr>Osaka</vt:lpstr>
      <vt:lpstr>Galatia SIL Bold</vt:lpstr>
      <vt:lpstr>Blank Presentation</vt:lpstr>
      <vt:lpstr>Stream</vt:lpstr>
      <vt:lpstr>Brainstorming Session</vt:lpstr>
      <vt:lpstr>Selling a Product or Service</vt:lpstr>
      <vt:lpstr>Recommending A Strategy</vt:lpstr>
      <vt:lpstr>Schmooze</vt:lpstr>
      <vt:lpstr>Default Design</vt:lpstr>
      <vt:lpstr>Finance</vt:lpstr>
      <vt:lpstr>6_Default Design</vt:lpstr>
      <vt:lpstr>1_Orbit</vt:lpstr>
      <vt:lpstr>STRAIGHT TALK ON CONTENTMENT</vt:lpstr>
      <vt:lpstr>Black</vt:lpstr>
      <vt:lpstr>“You never know true happiness until you're married…”</vt:lpstr>
      <vt:lpstr>Black</vt:lpstr>
      <vt:lpstr>Are you content?</vt:lpstr>
      <vt:lpstr>Why should you be content with your…?</vt:lpstr>
      <vt:lpstr>The Wayward Local Church</vt:lpstr>
      <vt:lpstr>1 Corinthians 7 Overview</vt:lpstr>
      <vt:lpstr>1 Corinthians 7 Main Idea</vt:lpstr>
      <vt:lpstr>1 Corinthians 7 Overview</vt:lpstr>
      <vt:lpstr>Black</vt:lpstr>
      <vt:lpstr>I. Those married can have their sexual needs legitimately met (1-7)</vt:lpstr>
      <vt:lpstr>Black</vt:lpstr>
      <vt:lpstr>“The wedding ring is that small piece of jewelry placed on the finger that cuts off your circulation”</vt:lpstr>
      <vt:lpstr>Black</vt:lpstr>
      <vt:lpstr>II.  Widowers and widows can remarry if they have unmet sexual needs (8-9)</vt:lpstr>
      <vt:lpstr>Black</vt:lpstr>
      <vt:lpstr>Dr. Walter McConnell</vt:lpstr>
      <vt:lpstr>Walter &amp; Claire McConnell</vt:lpstr>
      <vt:lpstr>Black</vt:lpstr>
      <vt:lpstr>Black</vt:lpstr>
      <vt:lpstr>III. Divorcees should remain unmarried to enable reconciliation with their spouse (10-11)</vt:lpstr>
      <vt:lpstr>Pamela Anderson</vt:lpstr>
      <vt:lpstr>Black</vt:lpstr>
      <vt:lpstr>Four Views…</vt:lpstr>
      <vt:lpstr>Black</vt:lpstr>
      <vt:lpstr>"Do not be yoked together with unbelievers" (2 Cor. 6:14 NIV)</vt:lpstr>
      <vt:lpstr>IV. Those in mixed marriages should stay married to be a godly influence in the family (12-16)</vt:lpstr>
      <vt:lpstr>Black</vt:lpstr>
      <vt:lpstr>V. All of Us:  Be content with your body and job (17-24)</vt:lpstr>
      <vt:lpstr>Black</vt:lpstr>
      <vt:lpstr>The Caracalla: Roman Luxury</vt:lpstr>
      <vt:lpstr>Body Contentment (7:17-19)</vt:lpstr>
      <vt:lpstr>Trampoline</vt:lpstr>
      <vt:lpstr>Black</vt:lpstr>
      <vt:lpstr>Be content with your low socio-economic position (20-23)</vt:lpstr>
      <vt:lpstr>Four Roman Social Classes</vt:lpstr>
      <vt:lpstr>Black</vt:lpstr>
      <vt:lpstr>PowerPoint Presentation</vt:lpstr>
      <vt:lpstr>PowerPoint Presentation</vt:lpstr>
      <vt:lpstr>Advantages</vt:lpstr>
      <vt:lpstr>Contentment</vt:lpstr>
      <vt:lpstr>Black</vt:lpstr>
      <vt:lpstr>NT Preaching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165</cp:revision>
  <dcterms:created xsi:type="dcterms:W3CDTF">2004-09-11T01:03:24Z</dcterms:created>
  <dcterms:modified xsi:type="dcterms:W3CDTF">2017-07-12T12:57:47Z</dcterms:modified>
</cp:coreProperties>
</file>